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1"/>
  </p:notesMasterIdLst>
  <p:sldIdLst>
    <p:sldId id="257" r:id="rId2"/>
    <p:sldId id="258" r:id="rId3"/>
    <p:sldId id="260" r:id="rId4"/>
    <p:sldId id="263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94" d="100"/>
          <a:sy n="94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4EFC8-4A0D-40B7-8276-080B6A0A2BAA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218E-CE3A-4F5C-AF70-76DDAA08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3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28/1/2016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282110" y="3743960"/>
            <a:ext cx="2976881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Arduino/TC1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856151" y="1341120"/>
            <a:ext cx="1828799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28/1/2016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Arduino/TC1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28/1/2016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710610" y="3172460"/>
            <a:ext cx="41198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2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Arduino/TC1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28/1/2016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ransition spd="slow">
    <p:cover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2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busy little</a:t>
            </a:r>
            <a:br>
              <a:rPr lang="en-US" dirty="0" smtClean="0"/>
            </a:br>
            <a:r>
              <a:rPr lang="en-US" sz="7200" dirty="0" smtClean="0"/>
              <a:t>Arduino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the TC1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1556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 short tour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8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155066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320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physical components</a:t>
            </a:r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flipH="1">
            <a:off x="1742779" y="1572744"/>
            <a:ext cx="1983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analog</a:t>
            </a:r>
          </a:p>
          <a:p>
            <a:pPr algn="ctr"/>
            <a:r>
              <a:rPr lang="en-US" sz="3600" dirty="0" smtClean="0"/>
              <a:t>amplifier</a:t>
            </a:r>
            <a:endParaRPr lang="en-US" sz="36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04800" y="5118143"/>
            <a:ext cx="609600" cy="1295400"/>
            <a:chOff x="1828800" y="3276600"/>
            <a:chExt cx="609600" cy="1295400"/>
          </a:xfrm>
        </p:grpSpPr>
        <p:sp>
          <p:nvSpPr>
            <p:cNvPr id="6" name="Oval 5"/>
            <p:cNvSpPr/>
            <p:nvPr/>
          </p:nvSpPr>
          <p:spPr>
            <a:xfrm>
              <a:off x="1828800" y="32766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28800" y="34290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28800" y="35814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828800" y="37338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828800" y="38862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828800" y="40386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828800" y="41910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28800" y="4343400"/>
              <a:ext cx="609600" cy="228600"/>
            </a:xfrm>
            <a:prstGeom prst="ellipse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Isosceles Triangle 14"/>
          <p:cNvSpPr/>
          <p:nvPr/>
        </p:nvSpPr>
        <p:spPr>
          <a:xfrm rot="5400000">
            <a:off x="1098630" y="2939539"/>
            <a:ext cx="1822704" cy="1535586"/>
          </a:xfrm>
          <a:prstGeom prst="triangl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Arrow Callout 16"/>
          <p:cNvSpPr/>
          <p:nvPr/>
        </p:nvSpPr>
        <p:spPr>
          <a:xfrm>
            <a:off x="3787963" y="2219040"/>
            <a:ext cx="3527237" cy="3432503"/>
          </a:xfrm>
          <a:prstGeom prst="rightArrowCallou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/>
          <p:nvPr/>
        </p:nvCxnSpPr>
        <p:spPr>
          <a:xfrm rot="5400000" flipH="1" flipV="1">
            <a:off x="184150" y="4117383"/>
            <a:ext cx="1301750" cy="463550"/>
          </a:xfrm>
          <a:prstGeom prst="bentConnector3">
            <a:avLst>
              <a:gd name="adj1" fmla="val 98630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71800" y="3698283"/>
            <a:ext cx="609600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flipH="1">
            <a:off x="912771" y="5297909"/>
            <a:ext cx="1983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pickup</a:t>
            </a:r>
          </a:p>
          <a:p>
            <a:pPr algn="ctr"/>
            <a:r>
              <a:rPr lang="en-US" sz="3600" dirty="0" smtClean="0"/>
              <a:t>coil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 flipH="1">
            <a:off x="3918873" y="3313562"/>
            <a:ext cx="1983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arduino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5927969" y="3612125"/>
            <a:ext cx="1074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USB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5155348" y="1358929"/>
            <a:ext cx="3566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to: ((</a:t>
            </a:r>
            <a:r>
              <a:rPr lang="en-US" sz="3200" dirty="0" err="1" smtClean="0"/>
              <a:t>py</a:t>
            </a:r>
            <a:r>
              <a:rPr lang="en-US" sz="3200" dirty="0" smtClean="0"/>
              <a:t>)j)</a:t>
            </a:r>
            <a:r>
              <a:rPr lang="en-US" sz="3200" dirty="0" err="1" smtClean="0"/>
              <a:t>amaseis</a:t>
            </a:r>
            <a:endParaRPr lang="en-US" sz="3200" dirty="0"/>
          </a:p>
        </p:txBody>
      </p:sp>
      <p:sp>
        <p:nvSpPr>
          <p:cNvPr id="29" name="Right Arrow 28"/>
          <p:cNvSpPr/>
          <p:nvPr/>
        </p:nvSpPr>
        <p:spPr>
          <a:xfrm>
            <a:off x="7500590" y="3777826"/>
            <a:ext cx="773948" cy="253372"/>
          </a:xfrm>
          <a:prstGeom prst="rightArrow">
            <a:avLst/>
          </a:prstGeom>
          <a:pattFill prst="dkVert">
            <a:fgClr>
              <a:schemeClr val="accent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902245" y="1917290"/>
            <a:ext cx="793955" cy="1694835"/>
          </a:xfrm>
          <a:prstGeom prst="straightConnector1">
            <a:avLst/>
          </a:prstGeom>
          <a:ln w="53975">
            <a:solidFill>
              <a:schemeClr val="accent5">
                <a:lumMod val="75000"/>
              </a:schemeClr>
            </a:solidFill>
            <a:prstDash val="sysDash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155066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097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 animBg="1"/>
      <p:bldP spid="17" grpId="0" animBg="1"/>
      <p:bldP spid="24" grpId="0"/>
      <p:bldP spid="25" grpId="0"/>
      <p:bldP spid="26" grpId="0"/>
      <p:bldP spid="27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62" y="6248400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7898355" cy="61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13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314606"/>
            <a:ext cx="9144000" cy="5466788"/>
          </a:xfrm>
          <a:prstGeom prst="rect">
            <a:avLst/>
          </a:prstGeom>
        </p:spPr>
      </p:pic>
      <p:pic>
        <p:nvPicPr>
          <p:cNvPr id="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155066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879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48200" y="2367280"/>
            <a:ext cx="2140522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444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main</a:t>
            </a:r>
          </a:p>
          <a:p>
            <a:pPr algn="ctr"/>
            <a:r>
              <a:rPr lang="en-US" sz="4400" dirty="0" err="1" smtClean="0"/>
              <a:t>arduino</a:t>
            </a:r>
            <a:endParaRPr lang="en-US" sz="4400" dirty="0"/>
          </a:p>
          <a:p>
            <a:pPr algn="ctr"/>
            <a:r>
              <a:rPr lang="en-US" sz="4400" dirty="0" smtClean="0"/>
              <a:t>program</a:t>
            </a:r>
            <a:endParaRPr lang="en-US" sz="4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42698" y="2691825"/>
            <a:ext cx="1326004" cy="965775"/>
            <a:chOff x="6842698" y="2691825"/>
            <a:chExt cx="1326004" cy="965775"/>
          </a:xfrm>
        </p:grpSpPr>
        <p:sp>
          <p:nvSpPr>
            <p:cNvPr id="5" name="Right Arrow 4"/>
            <p:cNvSpPr/>
            <p:nvPr/>
          </p:nvSpPr>
          <p:spPr>
            <a:xfrm>
              <a:off x="7010400" y="3276600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42698" y="2691825"/>
              <a:ext cx="132600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output</a:t>
              </a:r>
              <a:endParaRPr lang="en-US" sz="3200" dirty="0"/>
            </a:p>
          </p:txBody>
        </p:sp>
      </p:grpSp>
      <p:sp>
        <p:nvSpPr>
          <p:cNvPr id="7" name="Lightning Bolt 6"/>
          <p:cNvSpPr/>
          <p:nvPr/>
        </p:nvSpPr>
        <p:spPr>
          <a:xfrm rot="20225487">
            <a:off x="3369960" y="2234572"/>
            <a:ext cx="762000" cy="914508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" y="1300222"/>
            <a:ext cx="3486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9615.4 interrupts</a:t>
            </a:r>
          </a:p>
          <a:p>
            <a:pPr algn="ctr"/>
            <a:r>
              <a:rPr lang="en-US" sz="3200" dirty="0" smtClean="0"/>
              <a:t>each second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3810000"/>
            <a:ext cx="1981200" cy="1754326"/>
          </a:xfrm>
          <a:prstGeom prst="rect">
            <a:avLst/>
          </a:prstGeom>
          <a:solidFill>
            <a:schemeClr val="bg2">
              <a:lumMod val="75000"/>
            </a:schemeClr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analog to digital</a:t>
            </a:r>
          </a:p>
          <a:p>
            <a:pPr algn="ctr"/>
            <a:r>
              <a:rPr lang="en-US" sz="3600" dirty="0" smtClean="0"/>
              <a:t>converter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" y="3143934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analog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500" y="3105943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digital</a:t>
            </a:r>
            <a:endParaRPr lang="en-US" sz="3600" dirty="0"/>
          </a:p>
        </p:txBody>
      </p:sp>
      <p:sp>
        <p:nvSpPr>
          <p:cNvPr id="13" name="Right Arrow 12"/>
          <p:cNvSpPr/>
          <p:nvPr/>
        </p:nvSpPr>
        <p:spPr>
          <a:xfrm>
            <a:off x="4172721" y="3432136"/>
            <a:ext cx="359858" cy="69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3438022">
            <a:off x="505870" y="3108970"/>
            <a:ext cx="359858" cy="699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62" y="6248400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029200" y="5105400"/>
            <a:ext cx="2736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18.78/second</a:t>
            </a:r>
            <a:endParaRPr lang="en-US" sz="36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827520" y="3657600"/>
            <a:ext cx="563880" cy="150368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0826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9" grpId="0" animBg="1"/>
      <p:bldP spid="10" grpId="0"/>
      <p:bldP spid="11" grpId="0"/>
      <p:bldP spid="13" grpId="0" animBg="1"/>
      <p:bldP spid="14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arithmetic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acquire 9615.4 samples/second from the TC1’s sensor</a:t>
            </a:r>
          </a:p>
          <a:p>
            <a:r>
              <a:rPr lang="en-US" sz="3600" dirty="0" smtClean="0"/>
              <a:t>We send 18.78 samples/second to the computer over the USB cable</a:t>
            </a:r>
          </a:p>
          <a:p>
            <a:r>
              <a:rPr lang="en-US" sz="3600" dirty="0" smtClean="0"/>
              <a:t>Each output sample is the average of 2048 input samples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62" y="6248400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69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Massive averaging has two principal benefits in the TC1</a:t>
            </a:r>
          </a:p>
          <a:p>
            <a:r>
              <a:rPr lang="en-US" sz="3200" dirty="0" smtClean="0"/>
              <a:t>reduces some types of noise in the data</a:t>
            </a:r>
          </a:p>
          <a:p>
            <a:r>
              <a:rPr lang="en-US" sz="3200" dirty="0" smtClean="0"/>
              <a:t>greatly improves the resolution of the data</a:t>
            </a:r>
          </a:p>
          <a:p>
            <a:pPr lvl="1"/>
            <a:r>
              <a:rPr lang="en-US" sz="3200" dirty="0" smtClean="0"/>
              <a:t>resolution is the smallest change we can measure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62" y="6248400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67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Arduino 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 smtClean="0"/>
              <a:t>applies </a:t>
            </a:r>
            <a:r>
              <a:rPr lang="en-US" sz="4000" b="1" dirty="0" smtClean="0"/>
              <a:t>three digital filters </a:t>
            </a:r>
            <a:r>
              <a:rPr lang="en-US" sz="4000" dirty="0" smtClean="0"/>
              <a:t>to the data that</a:t>
            </a:r>
          </a:p>
          <a:p>
            <a:r>
              <a:rPr lang="en-US" sz="4000" dirty="0" smtClean="0"/>
              <a:t>remove long-term drift</a:t>
            </a:r>
          </a:p>
          <a:p>
            <a:r>
              <a:rPr lang="en-US" sz="4000" dirty="0" smtClean="0"/>
              <a:t>reduce electrical noise</a:t>
            </a:r>
          </a:p>
          <a:p>
            <a:r>
              <a:rPr lang="en-US" sz="4000" dirty="0" smtClean="0"/>
              <a:t>boost part of the long-period signal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489" y="5741999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8267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Arduino/TC1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2819400"/>
            <a:ext cx="7620000" cy="1143000"/>
          </a:xfrm>
        </p:spPr>
        <p:txBody>
          <a:bodyPr/>
          <a:lstStyle/>
          <a:p>
            <a:r>
              <a:rPr lang="en-US" sz="9600" dirty="0" smtClean="0"/>
              <a:t>How busy is our Arduino?</a:t>
            </a:r>
            <a:endParaRPr lang="en-US" sz="9600" dirty="0"/>
          </a:p>
        </p:txBody>
      </p:sp>
      <p:pic>
        <p:nvPicPr>
          <p:cNvPr id="6" name="Picture 4" descr="https://www.arduino.cc/new_home/assets/illu_what_is-boa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762" y="6248400"/>
            <a:ext cx="651510" cy="5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982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nimum Standard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Minimum Standard</Template>
  <TotalTime>1277</TotalTime>
  <Words>145</Words>
  <Application>Microsoft Office PowerPoint</Application>
  <PresentationFormat>On-screen Show (4:3)</PresentationFormat>
  <Paragraphs>54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Minimum Standard</vt:lpstr>
      <vt:lpstr>The busy little Arduino in the TC1</vt:lpstr>
      <vt:lpstr>physical components</vt:lpstr>
      <vt:lpstr>PowerPoint Presentation</vt:lpstr>
      <vt:lpstr>PowerPoint Presentation</vt:lpstr>
      <vt:lpstr>PowerPoint Presentation</vt:lpstr>
      <vt:lpstr>Sample arithmetic</vt:lpstr>
      <vt:lpstr>Averaging madness</vt:lpstr>
      <vt:lpstr>The Arduino also</vt:lpstr>
      <vt:lpstr>How busy is our Arduino?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</dc:title>
  <dc:creator>Martin Smith</dc:creator>
  <cp:lastModifiedBy>martin</cp:lastModifiedBy>
  <cp:revision>27</cp:revision>
  <dcterms:created xsi:type="dcterms:W3CDTF">2016-01-18T11:59:24Z</dcterms:created>
  <dcterms:modified xsi:type="dcterms:W3CDTF">2016-01-24T22:41:07Z</dcterms:modified>
</cp:coreProperties>
</file>